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Merriweather Sans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  <p:embeddedFont>
      <p:font typeface="Gill Sans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slide" Target="slides/slide16.xml"/><Relationship Id="rId42" Type="http://schemas.openxmlformats.org/officeDocument/2006/relationships/font" Target="fonts/GillSans-regular.fntdata"/><Relationship Id="rId41" Type="http://schemas.openxmlformats.org/officeDocument/2006/relationships/font" Target="fonts/HelveticaNeueLight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Gill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erriweatherSans-bold.fntdata"/><Relationship Id="rId30" Type="http://schemas.openxmlformats.org/officeDocument/2006/relationships/font" Target="fonts/MerriweatherSans-regular.fntdata"/><Relationship Id="rId11" Type="http://schemas.openxmlformats.org/officeDocument/2006/relationships/slide" Target="slides/slide7.xml"/><Relationship Id="rId33" Type="http://schemas.openxmlformats.org/officeDocument/2006/relationships/font" Target="fonts/MerriweatherSans-boldItalic.fntdata"/><Relationship Id="rId10" Type="http://schemas.openxmlformats.org/officeDocument/2006/relationships/slide" Target="slides/slide6.xml"/><Relationship Id="rId32" Type="http://schemas.openxmlformats.org/officeDocument/2006/relationships/font" Target="fonts/MerriweatherSans-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8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1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3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2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Change the background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Changed the position of the sentences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more members we have the bigger will be the impact.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Change the background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www.service-design-network.org/sdgc/sdgc17" TargetMode="External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www.service-design-network.org/chapters/chicago" TargetMode="External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www.service-design-network.org" TargetMode="Externa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6553200" y="4130471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2"/>
          <p:cNvSpPr txBox="1"/>
          <p:nvPr>
            <p:ph type="title"/>
          </p:nvPr>
        </p:nvSpPr>
        <p:spPr>
          <a:xfrm>
            <a:off x="265500" y="0"/>
            <a:ext cx="4045200" cy="2715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" type="body"/>
          </p:nvPr>
        </p:nvSpPr>
        <p:spPr>
          <a:xfrm>
            <a:off x="265500" y="2803075"/>
            <a:ext cx="4045200" cy="2340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699" y="3922750"/>
            <a:ext cx="5998802" cy="1220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699" y="0"/>
            <a:ext cx="8520602" cy="306962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699" y="3152225"/>
            <a:ext cx="8520602" cy="1991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>
  <p:cSld name="Titelfoli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685798" y="1383504"/>
            <a:ext cx="7772401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1371599" y="2914649"/>
            <a:ext cx="6400801" cy="2229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6553200" y="4406418"/>
            <a:ext cx="2133600" cy="248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DGC17">
  <p:cSld name="SDGC17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67" name="Google Shape;67;p17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   #SDGC17</a:t>
            </a: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800"/>
              <a:buFont typeface="Arial"/>
              <a:buNone/>
            </a:pPr>
            <a:r>
              <a:rPr b="0" i="0" lang="en-US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www.service-design-network.org/sdgc/sdgc17</a:t>
            </a:r>
            <a:endParaRPr/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9691" y="4847761"/>
            <a:ext cx="1044601" cy="3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anchorCtr="0" anchor="t" bIns="32725" lIns="32725" spcFirstLastPara="1" rIns="32725" wrap="square" tIns="32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 Conference">
  <p:cSld name="US Conferenc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74" name="Google Shape;74;p18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@SDNChi</a:t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800"/>
              <a:buFont typeface="Arial"/>
              <a:buNone/>
            </a:pPr>
            <a:r>
              <a:rPr b="0" i="0" lang="en-US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www.service-design-network.org/chapters/chicago</a:t>
            </a:r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9691" y="4847761"/>
            <a:ext cx="1044601" cy="3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anchorCtr="0" anchor="t" bIns="32725" lIns="32725" spcFirstLastPara="1" rIns="32725" wrap="square" tIns="32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ward Page">
  <p:cSld name="Award Pag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   #ServiceDesignAward2017</a:t>
            </a:r>
            <a:endParaRPr/>
          </a:p>
        </p:txBody>
      </p:sp>
      <p:sp>
        <p:nvSpPr>
          <p:cNvPr id="84" name="Google Shape;84;p19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www.service-design-network.org/award-about</a:t>
            </a:r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9691" y="4847761"/>
            <a:ext cx="1044601" cy="3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anchorCtr="0" anchor="t" bIns="32725" lIns="32725" spcFirstLastPara="1" rIns="32725" wrap="square" tIns="32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DGC17 copy">
  <p:cSld name="SDGC17 cop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89" name="Google Shape;89;p20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90" name="Google Shape;90;p20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   #ServiceDesignDay</a:t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9691" y="4847761"/>
            <a:ext cx="1044601" cy="3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anchorCtr="0" anchor="t" bIns="32725" lIns="32725" spcFirstLastPara="1" rIns="32725" wrap="square" tIns="32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DGC14 MD Divider copy">
  <p:cSld name="SDGC14 MD Divider cop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" y="4795225"/>
            <a:ext cx="9144001" cy="34830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46748" y="4799124"/>
            <a:ext cx="850555" cy="34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51058" y="4791811"/>
            <a:ext cx="2289901" cy="330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997958" y="4787049"/>
            <a:ext cx="2289901" cy="330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4471944" y="4882306"/>
            <a:ext cx="193415" cy="1932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ront Page">
  <p:cSld name="Front Pag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2" type="sldNum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anchorCtr="0" anchor="t" bIns="32725" lIns="32725" spcFirstLastPara="1" rIns="32725" wrap="square" tIns="327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">
  <p:cSld name="General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/>
          <p:nvPr/>
        </p:nvSpPr>
        <p:spPr>
          <a:xfrm>
            <a:off x="5636865" y="5019724"/>
            <a:ext cx="2250282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1143000" y="4868912"/>
            <a:ext cx="6858001" cy="27521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2"/>
          <p:cNvSpPr/>
          <p:nvPr/>
        </p:nvSpPr>
        <p:spPr>
          <a:xfrm>
            <a:off x="1250064" y="4930319"/>
            <a:ext cx="2609580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</a:t>
            </a:r>
            <a:endParaRPr/>
          </a:p>
        </p:txBody>
      </p:sp>
      <p:sp>
        <p:nvSpPr>
          <p:cNvPr id="101" name="Google Shape;101;p22"/>
          <p:cNvSpPr/>
          <p:nvPr/>
        </p:nvSpPr>
        <p:spPr>
          <a:xfrm>
            <a:off x="5295213" y="4930319"/>
            <a:ext cx="2609580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/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0268" y="4847761"/>
            <a:ext cx="783464" cy="317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4471944" y="4882306"/>
            <a:ext cx="193415" cy="1932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ward Page">
  <p:cSld name="Award Page 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/>
          <p:nvPr/>
        </p:nvSpPr>
        <p:spPr>
          <a:xfrm>
            <a:off x="5636865" y="5019724"/>
            <a:ext cx="2250282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106" name="Google Shape;106;p23"/>
          <p:cNvSpPr/>
          <p:nvPr/>
        </p:nvSpPr>
        <p:spPr>
          <a:xfrm>
            <a:off x="1143000" y="4868912"/>
            <a:ext cx="6858001" cy="27521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1250064" y="4930319"/>
            <a:ext cx="2609580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   #ServiceDesignAward2017</a:t>
            </a:r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5295213" y="4930319"/>
            <a:ext cx="2609580" cy="152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www.service-design-network.org/award-about</a:t>
            </a:r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0268" y="4847761"/>
            <a:ext cx="783464" cy="31751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4471944" y="4882306"/>
            <a:ext cx="193415" cy="193279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8" y="0"/>
            <a:ext cx="8520601" cy="27971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699" y="2834125"/>
            <a:ext cx="8520602" cy="20784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7" y="4382423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311708" y="0"/>
            <a:ext cx="8520601" cy="27971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699" y="2834125"/>
            <a:ext cx="8520602" cy="20784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699" y="445025"/>
            <a:ext cx="8520602" cy="707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699" y="1152475"/>
            <a:ext cx="8520602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>
  <p:cSld name="Title and two 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311699" y="445025"/>
            <a:ext cx="8520602" cy="707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311699" y="1152475"/>
            <a:ext cx="3999902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699" y="445025"/>
            <a:ext cx="8520602" cy="75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699" y="0"/>
            <a:ext cx="2808001" cy="13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699" y="1389599"/>
            <a:ext cx="2808001" cy="37539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699" y="445025"/>
            <a:ext cx="8520602" cy="707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699" y="1152475"/>
            <a:ext cx="8520602" cy="39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jp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39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30.png"/><Relationship Id="rId8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hyperlink" Target="http://sdn-community.slack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5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bit.ly/2BXu7zh" TargetMode="External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Relationship Id="rId7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jp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14.png"/><Relationship Id="rId6" Type="http://schemas.openxmlformats.org/officeDocument/2006/relationships/hyperlink" Target="http://www.service-design-network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jp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hyperlink" Target="http://www.service-design-network.org" TargetMode="External"/><Relationship Id="rId7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jp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6.jpg"/><Relationship Id="rId9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Relationship Id="rId7" Type="http://schemas.openxmlformats.org/officeDocument/2006/relationships/image" Target="../media/image40.jpg"/><Relationship Id="rId8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59.jpg"/><Relationship Id="rId9" Type="http://schemas.openxmlformats.org/officeDocument/2006/relationships/image" Target="../media/image24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8.png"/><Relationship Id="rId8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41.png"/><Relationship Id="rId9" Type="http://schemas.openxmlformats.org/officeDocument/2006/relationships/image" Target="../media/image12.png"/><Relationship Id="rId5" Type="http://schemas.openxmlformats.org/officeDocument/2006/relationships/image" Target="../media/image37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/>
          <p:nvPr/>
        </p:nvSpPr>
        <p:spPr>
          <a:xfrm>
            <a:off x="-102426" y="-113631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19" name="Google Shape;119;p24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14109" y="1656329"/>
            <a:ext cx="4515845" cy="18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851" y="-1043798"/>
            <a:ext cx="9273702" cy="618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/>
          <p:nvPr/>
        </p:nvSpPr>
        <p:spPr>
          <a:xfrm>
            <a:off x="-102426" y="-236617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2913950" y="839425"/>
            <a:ext cx="3370501" cy="3370501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5298425" y="960150"/>
            <a:ext cx="126901" cy="126901"/>
          </a:xfrm>
          <a:prstGeom prst="ellipse">
            <a:avLst/>
          </a:prstGeom>
          <a:solidFill>
            <a:srgbClr val="8B69A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33"/>
          <p:cNvGrpSpPr/>
          <p:nvPr/>
        </p:nvGrpSpPr>
        <p:grpSpPr>
          <a:xfrm>
            <a:off x="3254149" y="1170200"/>
            <a:ext cx="2690102" cy="2690101"/>
            <a:chOff x="0" y="0"/>
            <a:chExt cx="2690100" cy="2690100"/>
          </a:xfrm>
        </p:grpSpPr>
        <p:sp>
          <p:nvSpPr>
            <p:cNvPr id="279" name="Google Shape;279;p33"/>
            <p:cNvSpPr/>
            <p:nvPr/>
          </p:nvSpPr>
          <p:spPr>
            <a:xfrm>
              <a:off x="0" y="0"/>
              <a:ext cx="2690100" cy="2690100"/>
            </a:xfrm>
            <a:prstGeom prst="ellipse">
              <a:avLst/>
            </a:prstGeom>
            <a:solidFill>
              <a:srgbClr val="8B69A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338410" y="453524"/>
              <a:ext cx="2013280" cy="1783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Helvetica Neue"/>
                <a:buNone/>
              </a:pPr>
              <a:r>
                <a:rPr b="1" i="0" lang="en-US" sz="3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How do we do that?</a:t>
              </a:r>
              <a:endParaRPr/>
            </a:p>
          </p:txBody>
        </p:sp>
      </p:grpSp>
      <p:sp>
        <p:nvSpPr>
          <p:cNvPr id="281" name="Google Shape;281;p33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/>
          <p:nvPr/>
        </p:nvSpPr>
        <p:spPr>
          <a:xfrm>
            <a:off x="5011800" y="498899"/>
            <a:ext cx="3307501" cy="3307502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7417517" y="2549495"/>
            <a:ext cx="1168896" cy="102877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6298000" y="3374149"/>
            <a:ext cx="742201" cy="742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4751790" y="2563104"/>
            <a:ext cx="742201" cy="742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6298000" y="140787"/>
            <a:ext cx="742201" cy="742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4411421" y="851987"/>
            <a:ext cx="1119955" cy="104518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7806825" y="851078"/>
            <a:ext cx="1047001" cy="1047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7539945" y="3150608"/>
            <a:ext cx="1341306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Publish your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profile on SDN site</a:t>
            </a:r>
            <a:endParaRPr/>
          </a:p>
        </p:txBody>
      </p:sp>
      <p:sp>
        <p:nvSpPr>
          <p:cNvPr id="296" name="Google Shape;296;p34"/>
          <p:cNvSpPr/>
          <p:nvPr/>
        </p:nvSpPr>
        <p:spPr>
          <a:xfrm>
            <a:off x="7554971" y="1501041"/>
            <a:ext cx="1341305" cy="370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Participate in exclusive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Members Day events</a:t>
            </a: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4593081" y="3055571"/>
            <a:ext cx="1047001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Touchpoint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/>
          </a:p>
        </p:txBody>
      </p:sp>
      <p:sp>
        <p:nvSpPr>
          <p:cNvPr id="298" name="Google Shape;298;p34"/>
          <p:cNvSpPr/>
          <p:nvPr/>
        </p:nvSpPr>
        <p:spPr>
          <a:xfrm>
            <a:off x="5952401" y="773614"/>
            <a:ext cx="1433401" cy="370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Great conference &amp; events discounts</a:t>
            </a: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5843351" y="4041843"/>
            <a:ext cx="1651501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Podcasts &amp;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community knowledge</a:t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562003" y="1501041"/>
            <a:ext cx="1047001" cy="370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Case study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>
            <a:off x="5894550" y="1417407"/>
            <a:ext cx="1542001" cy="15420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0298" y="1839799"/>
            <a:ext cx="850505" cy="69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8915" y="953385"/>
            <a:ext cx="546698" cy="52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3623" y="282044"/>
            <a:ext cx="613379" cy="45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64146" y="1020295"/>
            <a:ext cx="440929" cy="41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77989" y="2605675"/>
            <a:ext cx="465217" cy="502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02029" y="3473969"/>
            <a:ext cx="533798" cy="57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67147" y="2638445"/>
            <a:ext cx="511487" cy="4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651631" y="919257"/>
            <a:ext cx="4017475" cy="26797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Become a paying MEMBER for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EXCLUSIVE BENEFITS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5011800" y="498899"/>
            <a:ext cx="3307501" cy="3307502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6263747" y="133428"/>
            <a:ext cx="803606" cy="76941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 txBox="1"/>
          <p:nvPr>
            <p:ph idx="12" type="sldNum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-256551" y="2707645"/>
            <a:ext cx="4467201" cy="865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-131075" y="4740908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510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69979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729" y="4773262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/>
          <p:nvPr/>
        </p:nvSpPr>
        <p:spPr>
          <a:xfrm>
            <a:off x="688457" y="919257"/>
            <a:ext cx="3943823" cy="26797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Join our community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for free as a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COMMUNITY FOLLOWER</a:t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7782808" y="1624032"/>
            <a:ext cx="803605" cy="9649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6298000" y="3374149"/>
            <a:ext cx="742201" cy="742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4751790" y="1645066"/>
            <a:ext cx="803605" cy="92289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7687097" y="2212445"/>
            <a:ext cx="1047001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Your profile 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SDN website</a:t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4481055" y="2174345"/>
            <a:ext cx="1283671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Limited access to Touchpoint Journal</a:t>
            </a: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5843351" y="4041843"/>
            <a:ext cx="1651501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Podcasts &amp;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community knowledge</a:t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5894550" y="1417407"/>
            <a:ext cx="1542001" cy="15420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0298" y="1839799"/>
            <a:ext cx="850505" cy="69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7989" y="1672334"/>
            <a:ext cx="465217" cy="50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02029" y="3473969"/>
            <a:ext cx="533798" cy="57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1747" y="1745807"/>
            <a:ext cx="511487" cy="4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91200" y="116906"/>
            <a:ext cx="548701" cy="6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/>
          <p:nvPr/>
        </p:nvSpPr>
        <p:spPr>
          <a:xfrm>
            <a:off x="5827100" y="773761"/>
            <a:ext cx="1651501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Receive our Insider newsletter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/>
          <p:nvPr/>
        </p:nvSpPr>
        <p:spPr>
          <a:xfrm>
            <a:off x="1263550" y="1932806"/>
            <a:ext cx="6616900" cy="214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C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BBDC00"/>
                </a:solidFill>
                <a:latin typeface="Arial"/>
                <a:ea typeface="Arial"/>
                <a:cs typeface="Arial"/>
                <a:sym typeface="Arial"/>
              </a:rPr>
              <a:t>72,212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16455"/>
                </a:solidFill>
                <a:latin typeface="Arial"/>
                <a:ea typeface="Arial"/>
                <a:cs typeface="Arial"/>
                <a:sym typeface="Arial"/>
              </a:rPr>
              <a:t>TOTAL audience following our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716455"/>
                </a:solidFill>
                <a:latin typeface="Arial"/>
                <a:ea typeface="Arial"/>
                <a:cs typeface="Arial"/>
                <a:sym typeface="Arial"/>
              </a:rPr>
              <a:t>social media activities</a:t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346831" y="487457"/>
            <a:ext cx="4017475" cy="26797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ONLINE COMMUNITY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049" y="1122857"/>
            <a:ext cx="2289901" cy="228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/>
          <p:nvPr/>
        </p:nvSpPr>
        <p:spPr>
          <a:xfrm>
            <a:off x="2103780" y="369862"/>
            <a:ext cx="4936440" cy="5257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3000"/>
              <a:buFont typeface="Arial"/>
              <a:buNone/>
            </a:pPr>
            <a:r>
              <a:rPr b="0" baseline="30000" i="0" lang="en-US" sz="3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NEW SDN COMMUNITY SLACK</a:t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1855820" y="3501861"/>
            <a:ext cx="5432360" cy="967979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Join the international conversation!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For SDN Community Followers and Members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000"/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sdn-community.slack.com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8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359" name="Google Shape;359;p38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360" name="Google Shape;3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8" y="465311"/>
            <a:ext cx="9144001" cy="374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0648" y="-811264"/>
            <a:ext cx="4255430" cy="610716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/>
          <p:nvPr/>
        </p:nvSpPr>
        <p:spPr>
          <a:xfrm>
            <a:off x="296396" y="575289"/>
            <a:ext cx="4060800" cy="138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National Conferences</a:t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4944612" y="-111703"/>
            <a:ext cx="4669758" cy="4914110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/>
          <p:nvPr/>
        </p:nvSpPr>
        <p:spPr>
          <a:xfrm>
            <a:off x="289549" y="2019300"/>
            <a:ext cx="4669759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Run by local chapters</a:t>
            </a:r>
            <a:endParaRPr/>
          </a:p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Educate and explore key themes</a:t>
            </a:r>
            <a:endParaRPr/>
          </a:p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Aimed at local and national community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73" y="-118066"/>
            <a:ext cx="8738054" cy="4912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/>
          <p:nvPr/>
        </p:nvSpPr>
        <p:spPr>
          <a:xfrm>
            <a:off x="3660446" y="4352638"/>
            <a:ext cx="1823108" cy="298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http://bit.ly/2BXu7zh</a:t>
            </a:r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-377253"/>
            <a:ext cx="9144001" cy="458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/>
          <p:nvPr/>
        </p:nvSpPr>
        <p:spPr>
          <a:xfrm>
            <a:off x="2103780" y="363512"/>
            <a:ext cx="4936440" cy="5257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3000"/>
              <a:buFont typeface="Arial"/>
              <a:buNone/>
            </a:pPr>
            <a:r>
              <a:rPr b="0" baseline="30000" i="0" lang="en-US" sz="3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LOCAL CHAPTER EVENTS</a:t>
            </a:r>
            <a:endParaRPr/>
          </a:p>
        </p:txBody>
      </p:sp>
      <p:grpSp>
        <p:nvGrpSpPr>
          <p:cNvPr id="390" name="Google Shape;390;p42"/>
          <p:cNvGrpSpPr/>
          <p:nvPr/>
        </p:nvGrpSpPr>
        <p:grpSpPr>
          <a:xfrm>
            <a:off x="666750" y="987439"/>
            <a:ext cx="7810501" cy="3633441"/>
            <a:chOff x="0" y="0"/>
            <a:chExt cx="7810500" cy="3633439"/>
          </a:xfrm>
        </p:grpSpPr>
        <p:pic>
          <p:nvPicPr>
            <p:cNvPr id="391" name="Google Shape;391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9794"/>
              <a:ext cx="1521998" cy="359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73225" y="19794"/>
              <a:ext cx="1517599" cy="359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42051" y="19794"/>
              <a:ext cx="1513201" cy="359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06479" y="0"/>
              <a:ext cx="1526397" cy="3633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84103" y="2199"/>
              <a:ext cx="1526397" cy="36290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0103" y="-1"/>
            <a:ext cx="45419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/>
          <p:nvPr/>
        </p:nvSpPr>
        <p:spPr>
          <a:xfrm>
            <a:off x="-131075" y="4740908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4596522" y="-221657"/>
            <a:ext cx="4569000" cy="4971062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510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69979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729" y="4773262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142035" y="1600200"/>
            <a:ext cx="4231276" cy="2679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“Service Design is a collaborative process of researching, envisaging, and then orchestrating experiences that happen over time and multiple touchpoints.”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Prof. Birgit Mager, SDN President</a:t>
            </a:r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437882" y="368009"/>
            <a:ext cx="3863057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What is Service Design?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304" y="0"/>
            <a:ext cx="55662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3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3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 #ServiceDesignDay</a:t>
            </a:r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404" name="Google Shape;40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3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3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07" name="Google Shape;407;p43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www.service-design-network.org</a:t>
            </a:r>
            <a:endParaRPr/>
          </a:p>
        </p:txBody>
      </p:sp>
      <p:pic>
        <p:nvPicPr>
          <p:cNvPr id="408" name="Google Shape;40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3"/>
          <p:cNvSpPr/>
          <p:nvPr/>
        </p:nvSpPr>
        <p:spPr>
          <a:xfrm>
            <a:off x="296396" y="575289"/>
            <a:ext cx="4060800" cy="138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Service Design Day</a:t>
            </a:r>
            <a:endParaRPr/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June 1st each year</a:t>
            </a:r>
            <a:endParaRPr/>
          </a:p>
        </p:txBody>
      </p:sp>
      <p:sp>
        <p:nvSpPr>
          <p:cNvPr id="410" name="Google Shape;410;p43"/>
          <p:cNvSpPr/>
          <p:nvPr/>
        </p:nvSpPr>
        <p:spPr>
          <a:xfrm>
            <a:off x="289549" y="2019300"/>
            <a:ext cx="4455493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Celebrates the field of service design</a:t>
            </a:r>
            <a:endParaRPr/>
          </a:p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Raises awareness in new audiences</a:t>
            </a:r>
            <a:endParaRPr/>
          </a:p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Brings the community together</a:t>
            </a:r>
            <a:endParaRPr/>
          </a:p>
        </p:txBody>
      </p:sp>
      <p:sp>
        <p:nvSpPr>
          <p:cNvPr id="411" name="Google Shape;411;p43"/>
          <p:cNvSpPr/>
          <p:nvPr/>
        </p:nvSpPr>
        <p:spPr>
          <a:xfrm>
            <a:off x="4843012" y="-175203"/>
            <a:ext cx="4669758" cy="4914110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656" y="-175202"/>
            <a:ext cx="4345998" cy="491413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/>
          <p:nvPr/>
        </p:nvSpPr>
        <p:spPr>
          <a:xfrm>
            <a:off x="4855712" y="-175203"/>
            <a:ext cx="4669758" cy="4914110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20" name="Google Shape;420;p44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421" name="Google Shape;42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/>
          <p:nvPr/>
        </p:nvSpPr>
        <p:spPr>
          <a:xfrm>
            <a:off x="289549" y="2010667"/>
            <a:ext cx="4455493" cy="1104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Celebrates and rewards success</a:t>
            </a:r>
            <a:endParaRPr/>
          </a:p>
          <a:p>
            <a:pPr indent="-308680" lvl="0" marL="30868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Evidences the value of service design</a:t>
            </a:r>
            <a:endParaRPr/>
          </a:p>
          <a:p>
            <a:pPr indent="-308680" lvl="0" marL="30868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Showcases best practices</a:t>
            </a:r>
            <a:endParaRPr/>
          </a:p>
        </p:txBody>
      </p:sp>
      <p:sp>
        <p:nvSpPr>
          <p:cNvPr id="423" name="Google Shape;423;p44"/>
          <p:cNvSpPr/>
          <p:nvPr/>
        </p:nvSpPr>
        <p:spPr>
          <a:xfrm>
            <a:off x="270996" y="549889"/>
            <a:ext cx="4060800" cy="138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Service Design Award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"/>
          <p:cNvSpPr/>
          <p:nvPr/>
        </p:nvSpPr>
        <p:spPr>
          <a:xfrm>
            <a:off x="270996" y="549889"/>
            <a:ext cx="4060800" cy="138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Service Design Award Annual 2017</a:t>
            </a:r>
            <a:endParaRPr/>
          </a:p>
        </p:txBody>
      </p:sp>
      <p:pic>
        <p:nvPicPr>
          <p:cNvPr id="429" name="Google Shape;42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284" y="-351954"/>
            <a:ext cx="44254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5"/>
          <p:cNvSpPr/>
          <p:nvPr/>
        </p:nvSpPr>
        <p:spPr>
          <a:xfrm>
            <a:off x="289549" y="2010667"/>
            <a:ext cx="4455493" cy="1104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-308680" lvl="0" marL="30868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Showcases best practices</a:t>
            </a:r>
            <a:endParaRPr/>
          </a:p>
          <a:p>
            <a:pPr indent="-308680" lvl="0" marL="30868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Shows impact of service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80" lvl="0" marL="30868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Inspires, educates &amp; celebrates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9750" y="-1779725"/>
            <a:ext cx="4619090" cy="69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6"/>
          <p:cNvSpPr/>
          <p:nvPr/>
        </p:nvSpPr>
        <p:spPr>
          <a:xfrm>
            <a:off x="296396" y="575289"/>
            <a:ext cx="4060800" cy="17653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SDN Accredited</a:t>
            </a:r>
            <a:endParaRPr/>
          </a:p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Training Initiative</a:t>
            </a:r>
            <a:endParaRPr/>
          </a:p>
        </p:txBody>
      </p:sp>
      <p:sp>
        <p:nvSpPr>
          <p:cNvPr id="437" name="Google Shape;437;p46"/>
          <p:cNvSpPr/>
          <p:nvPr/>
        </p:nvSpPr>
        <p:spPr>
          <a:xfrm>
            <a:off x="4577116" y="-23003"/>
            <a:ext cx="4669758" cy="4914110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40" name="Google Shape;440;p46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441" name="Google Shape;44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276849" y="2018299"/>
            <a:ext cx="4099893" cy="2199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Establish yourself as SDN Accredited Service Design Trainer </a:t>
            </a:r>
            <a:endParaRPr/>
          </a:p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Official accreditation from the Service Design Network</a:t>
            </a:r>
            <a:endParaRPr/>
          </a:p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Help create transparency within the industry.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176612">
            <a:off x="4183425" y="91148"/>
            <a:ext cx="3488220" cy="236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665750">
            <a:off x="6084993" y="-100306"/>
            <a:ext cx="3605952" cy="24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5947" y="1649776"/>
            <a:ext cx="5192996" cy="352801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www.service-design-network.org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7"/>
          <p:cNvSpPr/>
          <p:nvPr/>
        </p:nvSpPr>
        <p:spPr>
          <a:xfrm>
            <a:off x="505449" y="1978680"/>
            <a:ext cx="4230465" cy="2870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Touchpoint Journal </a:t>
            </a:r>
            <a:endParaRPr/>
          </a:p>
          <a:p>
            <a:pPr indent="-283986" lvl="0" marL="2839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Impact Reports</a:t>
            </a:r>
            <a:endParaRPr/>
          </a:p>
          <a:p>
            <a:pPr indent="-283986" lvl="1" marL="7284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Financial Sector</a:t>
            </a:r>
            <a:endParaRPr/>
          </a:p>
          <a:p>
            <a:pPr indent="-283986" lvl="1" marL="7284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Public Sector</a:t>
            </a:r>
            <a:endParaRPr/>
          </a:p>
          <a:p>
            <a:pPr indent="-283986" lvl="1" marL="7284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Health Sector</a:t>
            </a:r>
            <a:endParaRPr/>
          </a:p>
          <a:p>
            <a:pPr indent="-283986" lvl="1" marL="72848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Design Thinking In-house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437882" y="368009"/>
            <a:ext cx="2773039" cy="1308101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41900" spcFirstLastPara="1" rIns="41900" wrap="square" tIns="41900">
            <a:no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b="0" baseline="30000" i="0" lang="en-US" sz="50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Publications and Reports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/>
          <p:nvPr/>
        </p:nvSpPr>
        <p:spPr>
          <a:xfrm>
            <a:off x="-102426" y="-113631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8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8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64" name="Google Shape;464;p48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5" name="Google Shape;46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4109" y="1656329"/>
            <a:ext cx="4515845" cy="18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47" y="-673100"/>
            <a:ext cx="9145494" cy="60977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-102426" y="-113631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2913950" y="839425"/>
            <a:ext cx="3370501" cy="3370501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5285449" y="953675"/>
            <a:ext cx="126901" cy="1269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26"/>
          <p:cNvGrpSpPr/>
          <p:nvPr/>
        </p:nvGrpSpPr>
        <p:grpSpPr>
          <a:xfrm>
            <a:off x="3254149" y="1170200"/>
            <a:ext cx="2690102" cy="2690101"/>
            <a:chOff x="0" y="0"/>
            <a:chExt cx="2690100" cy="2690100"/>
          </a:xfrm>
        </p:grpSpPr>
        <p:sp>
          <p:nvSpPr>
            <p:cNvPr id="143" name="Google Shape;143;p26"/>
            <p:cNvSpPr/>
            <p:nvPr/>
          </p:nvSpPr>
          <p:spPr>
            <a:xfrm>
              <a:off x="0" y="0"/>
              <a:ext cx="2690100" cy="2690100"/>
            </a:xfrm>
            <a:prstGeom prst="ellipse">
              <a:avLst/>
            </a:prstGeom>
            <a:solidFill>
              <a:srgbClr val="BBDC00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393955" y="720224"/>
              <a:ext cx="1902189" cy="1249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Who are we?</a:t>
              </a:r>
              <a:endParaRPr/>
            </a:p>
          </p:txBody>
        </p:sp>
      </p:grpSp>
      <p:sp>
        <p:nvSpPr>
          <p:cNvPr id="145" name="Google Shape;145;p26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1133836" y="2485075"/>
            <a:ext cx="6876328" cy="2326101"/>
          </a:xfrm>
          <a:prstGeom prst="rect">
            <a:avLst/>
          </a:prstGeom>
          <a:noFill/>
          <a:ln>
            <a:noFill/>
          </a:ln>
        </p:spPr>
        <p:txBody>
          <a:bodyPr anchorCtr="0" anchor="t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promote service design because we passionately believe it is the key to future success in a social and economical sense.</a:t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2335084" y="1657637"/>
            <a:ext cx="1992300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29 international chapters</a:t>
            </a:r>
            <a:endParaRPr/>
          </a:p>
        </p:txBody>
      </p:sp>
      <p:sp>
        <p:nvSpPr>
          <p:cNvPr id="157" name="Google Shape;157;p27"/>
          <p:cNvSpPr/>
          <p:nvPr/>
        </p:nvSpPr>
        <p:spPr>
          <a:xfrm>
            <a:off x="199858" y="1657637"/>
            <a:ext cx="1992300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Volunteer-led,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non-profit organisation</a:t>
            </a: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4433804" y="1657637"/>
            <a:ext cx="2159831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1,200+ members with over 10 years of expertise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0562" y="718528"/>
            <a:ext cx="761344" cy="76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9338" y="737837"/>
            <a:ext cx="928764" cy="76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087" y="700393"/>
            <a:ext cx="681843" cy="79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789401" y="1657637"/>
            <a:ext cx="2159830" cy="52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70,000+ online followers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700+ SDGC attendees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15907" y="737837"/>
            <a:ext cx="706819" cy="76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EFD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2748607" y="477305"/>
            <a:ext cx="3646786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Helvetica Neue"/>
              <a:buNone/>
            </a:pPr>
            <a:r>
              <a:rPr b="1" i="0" lang="en-US" sz="1400" u="none" cap="none" strike="noStrike">
                <a:solidFill>
                  <a:srgbClr val="A6A6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MANAGEMENT BOARD</a:t>
            </a:r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2964259" y="2205566"/>
            <a:ext cx="1496749" cy="548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Shelley Evenson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Fjord</a:t>
            </a:r>
            <a:endParaRPr/>
          </a:p>
        </p:txBody>
      </p:sp>
      <p:sp>
        <p:nvSpPr>
          <p:cNvPr id="171" name="Google Shape;171;p28"/>
          <p:cNvSpPr/>
          <p:nvPr/>
        </p:nvSpPr>
        <p:spPr>
          <a:xfrm>
            <a:off x="4742259" y="2205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Jesse Grimes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Informaat</a:t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4742259" y="3856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 Nisbett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Designit</a:t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6520259" y="2205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Jamin Hageman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Capital One</a:t>
            </a: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2964259" y="3856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Birgit Mager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SDN President &amp; KISD</a:t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1186259" y="3856566"/>
            <a:ext cx="1496749" cy="548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Yigit Kulabas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RE / Design Business</a:t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883121" y="2205566"/>
            <a:ext cx="2103024" cy="7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Tarja Chydenius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Laurea University Of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Applied Sciences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118" y="1256820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1118" y="1256820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9118" y="1256820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7118" y="1256820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3118" y="2958620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71118" y="2958620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9118" y="2975280"/>
            <a:ext cx="882948" cy="849867"/>
          </a:xfrm>
          <a:custGeom>
            <a:rect b="b" l="l" r="r" t="t"/>
            <a:pathLst>
              <a:path extrusionOk="0" h="20557" w="19678">
                <a:moveTo>
                  <a:pt x="6102" y="0"/>
                </a:moveTo>
                <a:cubicBezTo>
                  <a:pt x="4931" y="521"/>
                  <a:pt x="3833" y="1300"/>
                  <a:pt x="2882" y="2332"/>
                </a:cubicBezTo>
                <a:cubicBezTo>
                  <a:pt x="-961" y="6503"/>
                  <a:pt x="-961" y="13259"/>
                  <a:pt x="2882" y="17430"/>
                </a:cubicBezTo>
                <a:cubicBezTo>
                  <a:pt x="6725" y="21600"/>
                  <a:pt x="12953" y="21600"/>
                  <a:pt x="16796" y="17430"/>
                </a:cubicBezTo>
                <a:cubicBezTo>
                  <a:pt x="20639" y="13259"/>
                  <a:pt x="20639" y="6503"/>
                  <a:pt x="16796" y="2332"/>
                </a:cubicBezTo>
                <a:cubicBezTo>
                  <a:pt x="15845" y="1300"/>
                  <a:pt x="14747" y="521"/>
                  <a:pt x="13576" y="0"/>
                </a:cubicBezTo>
                <a:lnTo>
                  <a:pt x="610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2150715" y="13044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3941415" y="13044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5719415" y="13044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7497415" y="13044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2150715" y="29935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3928715" y="29935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5719415" y="29935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6520259" y="3856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Brian Gillespie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Independant Consultant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27068" y="2942149"/>
            <a:ext cx="883048" cy="883048"/>
          </a:xfrm>
          <a:custGeom>
            <a:rect b="b" l="l" r="r" t="t"/>
            <a:pathLst>
              <a:path extrusionOk="0" h="21600" w="21600">
                <a:moveTo>
                  <a:pt x="10805" y="0"/>
                </a:moveTo>
                <a:cubicBezTo>
                  <a:pt x="8041" y="0"/>
                  <a:pt x="5274" y="1056"/>
                  <a:pt x="3165" y="3165"/>
                </a:cubicBezTo>
                <a:cubicBezTo>
                  <a:pt x="1056" y="5274"/>
                  <a:pt x="0" y="8041"/>
                  <a:pt x="0" y="10805"/>
                </a:cubicBezTo>
                <a:cubicBezTo>
                  <a:pt x="0" y="13569"/>
                  <a:pt x="1056" y="16326"/>
                  <a:pt x="3165" y="18435"/>
                </a:cubicBezTo>
                <a:cubicBezTo>
                  <a:pt x="5274" y="20544"/>
                  <a:pt x="8041" y="21600"/>
                  <a:pt x="10805" y="21600"/>
                </a:cubicBezTo>
                <a:cubicBezTo>
                  <a:pt x="13569" y="21600"/>
                  <a:pt x="16326" y="20544"/>
                  <a:pt x="18435" y="18435"/>
                </a:cubicBezTo>
                <a:cubicBezTo>
                  <a:pt x="20544" y="16326"/>
                  <a:pt x="21600" y="13569"/>
                  <a:pt x="21600" y="10805"/>
                </a:cubicBezTo>
                <a:cubicBezTo>
                  <a:pt x="21600" y="8041"/>
                  <a:pt x="20544" y="5274"/>
                  <a:pt x="18435" y="3165"/>
                </a:cubicBezTo>
                <a:cubicBezTo>
                  <a:pt x="16326" y="1056"/>
                  <a:pt x="13569" y="0"/>
                  <a:pt x="1080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7497415" y="29935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1156625" y="2118080"/>
            <a:ext cx="1496750" cy="548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Karin Henz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Accountant</a:t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2934625" y="2118080"/>
            <a:ext cx="1496750" cy="510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Cristine Lanzoni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Website, Accreditation and Publications Manager</a:t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6490625" y="2124431"/>
            <a:ext cx="1496750" cy="548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Simon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Digital Media Manager</a:t>
            </a:r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1156625" y="3769081"/>
            <a:ext cx="1496750" cy="650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Alicia Shao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Member Care and Service Design Award Manager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485" y="1175659"/>
            <a:ext cx="882948" cy="883048"/>
          </a:xfrm>
          <a:custGeom>
            <a:rect b="b" l="l" r="r" t="t"/>
            <a:pathLst>
              <a:path extrusionOk="0" h="21600" w="19678">
                <a:moveTo>
                  <a:pt x="9843" y="0"/>
                </a:moveTo>
                <a:cubicBezTo>
                  <a:pt x="7325" y="0"/>
                  <a:pt x="4804" y="1056"/>
                  <a:pt x="2882" y="3165"/>
                </a:cubicBezTo>
                <a:cubicBezTo>
                  <a:pt x="-961" y="7383"/>
                  <a:pt x="-961" y="14217"/>
                  <a:pt x="2882" y="18435"/>
                </a:cubicBezTo>
                <a:cubicBezTo>
                  <a:pt x="4804" y="20544"/>
                  <a:pt x="7325" y="21600"/>
                  <a:pt x="9843" y="21600"/>
                </a:cubicBezTo>
                <a:cubicBezTo>
                  <a:pt x="12362" y="21600"/>
                  <a:pt x="14874" y="20544"/>
                  <a:pt x="16796" y="18435"/>
                </a:cubicBezTo>
                <a:cubicBezTo>
                  <a:pt x="20639" y="14217"/>
                  <a:pt x="20639" y="7383"/>
                  <a:pt x="16796" y="3165"/>
                </a:cubicBezTo>
                <a:cubicBezTo>
                  <a:pt x="14874" y="1056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1485" y="1175659"/>
            <a:ext cx="882948" cy="883048"/>
          </a:xfrm>
          <a:custGeom>
            <a:rect b="b" l="l" r="r" t="t"/>
            <a:pathLst>
              <a:path extrusionOk="0" h="21600" w="19678">
                <a:moveTo>
                  <a:pt x="9843" y="0"/>
                </a:moveTo>
                <a:cubicBezTo>
                  <a:pt x="7325" y="0"/>
                  <a:pt x="4804" y="1056"/>
                  <a:pt x="2882" y="3165"/>
                </a:cubicBezTo>
                <a:cubicBezTo>
                  <a:pt x="-961" y="7383"/>
                  <a:pt x="-961" y="14217"/>
                  <a:pt x="2882" y="18435"/>
                </a:cubicBezTo>
                <a:cubicBezTo>
                  <a:pt x="4804" y="20544"/>
                  <a:pt x="7325" y="21600"/>
                  <a:pt x="9843" y="21600"/>
                </a:cubicBezTo>
                <a:cubicBezTo>
                  <a:pt x="12362" y="21600"/>
                  <a:pt x="14874" y="20544"/>
                  <a:pt x="16796" y="18435"/>
                </a:cubicBezTo>
                <a:cubicBezTo>
                  <a:pt x="20639" y="14217"/>
                  <a:pt x="20639" y="7383"/>
                  <a:pt x="16796" y="3165"/>
                </a:cubicBezTo>
                <a:cubicBezTo>
                  <a:pt x="14874" y="1056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485" y="2871134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7484" y="1226484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6" name="Google Shape;206;p29"/>
          <p:cNvSpPr/>
          <p:nvPr/>
        </p:nvSpPr>
        <p:spPr>
          <a:xfrm>
            <a:off x="2748607" y="477305"/>
            <a:ext cx="3646786" cy="330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Helvetica Neue"/>
              <a:buNone/>
            </a:pPr>
            <a:r>
              <a:rPr b="1" i="0" lang="en-US" sz="14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SDN GLOBAL TEAM</a:t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639697" y="2113865"/>
            <a:ext cx="1642522" cy="650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Eloise Smith-Foster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National Chapters, Award and Member Experience Manager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19484" y="1175684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2222681" y="1293186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3987981" y="1293186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2209981" y="3007686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7543982" y="1363036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5753282" y="1285009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6490625" y="3870681"/>
            <a:ext cx="1496750" cy="650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Laura Gedatus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 Light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Manager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2861739" y="3878141"/>
            <a:ext cx="1642522" cy="650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Katja Trinkwalder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 Light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Service Design Award Annual Publication Manager</a:t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4712625" y="3928941"/>
            <a:ext cx="1496750" cy="7899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b="1" i="0" lang="en-US" sz="9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Marie Kopka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 Light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Personal Assistant to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 Light"/>
              <a:buNone/>
            </a:pPr>
            <a:r>
              <a:rPr b="0" i="0" lang="en-US" sz="900" u="none" cap="none" strike="noStrik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SDN President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97526" y="2972734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41476" y="2946264"/>
            <a:ext cx="883048" cy="883048"/>
          </a:xfrm>
          <a:custGeom>
            <a:rect b="b" l="l" r="r" t="t"/>
            <a:pathLst>
              <a:path extrusionOk="0" h="21600" w="21600">
                <a:moveTo>
                  <a:pt x="10805" y="0"/>
                </a:moveTo>
                <a:cubicBezTo>
                  <a:pt x="8041" y="0"/>
                  <a:pt x="5274" y="1056"/>
                  <a:pt x="3165" y="3165"/>
                </a:cubicBezTo>
                <a:cubicBezTo>
                  <a:pt x="1056" y="5274"/>
                  <a:pt x="0" y="8041"/>
                  <a:pt x="0" y="10805"/>
                </a:cubicBezTo>
                <a:cubicBezTo>
                  <a:pt x="0" y="13569"/>
                  <a:pt x="1056" y="16326"/>
                  <a:pt x="3165" y="18435"/>
                </a:cubicBezTo>
                <a:cubicBezTo>
                  <a:pt x="5274" y="20544"/>
                  <a:pt x="8041" y="21600"/>
                  <a:pt x="10805" y="21600"/>
                </a:cubicBezTo>
                <a:cubicBezTo>
                  <a:pt x="13569" y="21600"/>
                  <a:pt x="16326" y="20544"/>
                  <a:pt x="18435" y="18435"/>
                </a:cubicBezTo>
                <a:cubicBezTo>
                  <a:pt x="20544" y="16326"/>
                  <a:pt x="21600" y="13569"/>
                  <a:pt x="21600" y="10805"/>
                </a:cubicBezTo>
                <a:cubicBezTo>
                  <a:pt x="21600" y="8041"/>
                  <a:pt x="20544" y="5274"/>
                  <a:pt x="18435" y="3165"/>
                </a:cubicBezTo>
                <a:cubicBezTo>
                  <a:pt x="16326" y="1056"/>
                  <a:pt x="13569" y="0"/>
                  <a:pt x="1080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19526" y="2946264"/>
            <a:ext cx="882948" cy="882998"/>
          </a:xfrm>
          <a:custGeom>
            <a:rect b="b" l="l" r="r" t="t"/>
            <a:pathLst>
              <a:path extrusionOk="0" h="20595" w="19678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84" y="-135467"/>
            <a:ext cx="9940905" cy="559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-102426" y="-236617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2913950" y="839425"/>
            <a:ext cx="3370501" cy="3370501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5298425" y="960150"/>
            <a:ext cx="126901" cy="126901"/>
          </a:xfrm>
          <a:prstGeom prst="ellipse">
            <a:avLst/>
          </a:prstGeom>
          <a:solidFill>
            <a:srgbClr val="8B69A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30"/>
          <p:cNvGrpSpPr/>
          <p:nvPr/>
        </p:nvGrpSpPr>
        <p:grpSpPr>
          <a:xfrm>
            <a:off x="3254149" y="1170200"/>
            <a:ext cx="2690102" cy="2690101"/>
            <a:chOff x="0" y="0"/>
            <a:chExt cx="2690100" cy="2690100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0"/>
              <a:ext cx="2690100" cy="2690100"/>
            </a:xfrm>
            <a:prstGeom prst="ellipse">
              <a:avLst/>
            </a:prstGeom>
            <a:solidFill>
              <a:srgbClr val="8B69A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338410" y="720224"/>
              <a:ext cx="2013280" cy="12496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Helvetica Neue"/>
                <a:buNone/>
              </a:pPr>
              <a:r>
                <a:rPr b="1" i="0" lang="en-US" sz="35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do we do?</a:t>
              </a:r>
              <a:endParaRPr/>
            </a:p>
          </p:txBody>
        </p:sp>
      </p:grpSp>
      <p:sp>
        <p:nvSpPr>
          <p:cNvPr id="232" name="Google Shape;232;p30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240" y="-8335"/>
            <a:ext cx="4303762" cy="486380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/>
          <p:nvPr/>
        </p:nvSpPr>
        <p:spPr>
          <a:xfrm>
            <a:off x="4893812" y="-173337"/>
            <a:ext cx="4669758" cy="4914110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-131075" y="4740908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6269096" y="1732034"/>
            <a:ext cx="1542001" cy="15420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510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69979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4845" y="2154426"/>
            <a:ext cx="850504" cy="69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3729" y="4773262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2335" y="614560"/>
            <a:ext cx="4231276" cy="3543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3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connect you with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like-minded, passionate professionals and service designers from companies, agencies and academia.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equip you to create better services and raise awareness about service design.</a:t>
            </a:r>
            <a:endParaRPr b="0" i="0" sz="1600" u="none" cap="none" strike="noStrik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8472457" y="4541620"/>
            <a:ext cx="548701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/>
          <p:nvPr/>
        </p:nvSpPr>
        <p:spPr>
          <a:xfrm>
            <a:off x="367563" y="3570838"/>
            <a:ext cx="26034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Raise awareness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&amp; grow service design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3705087" y="1606084"/>
            <a:ext cx="19923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Create relevant content</a:t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6137476" y="1752415"/>
            <a:ext cx="26943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Recognise &amp; celebrate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best practice</a:t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5964227" y="3570838"/>
            <a:ext cx="30408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Enrich the local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SD community</a:t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3318659" y="3570813"/>
            <a:ext cx="26943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Connect the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international community</a:t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402992" y="1606084"/>
            <a:ext cx="26034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25" lIns="32725" spcFirstLastPara="1" rIns="32725" wrap="square" tIns="32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Facilitate knowledge exchange</a:t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-117542" y="4738034"/>
            <a:ext cx="9338100" cy="4119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1058" y="4781349"/>
            <a:ext cx="228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6997958" y="4781349"/>
            <a:ext cx="22899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9022" y="637465"/>
            <a:ext cx="671211" cy="64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6647" y="826215"/>
            <a:ext cx="796904" cy="64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3861" y="786201"/>
            <a:ext cx="690609" cy="72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8466" y="2773280"/>
            <a:ext cx="681596" cy="73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65438" y="2804920"/>
            <a:ext cx="641724" cy="64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86175" y="2813769"/>
            <a:ext cx="796903" cy="65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